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9" r:id="rId3"/>
    <p:sldId id="258" r:id="rId4"/>
    <p:sldId id="259" r:id="rId5"/>
    <p:sldId id="280" r:id="rId6"/>
    <p:sldId id="265" r:id="rId7"/>
    <p:sldId id="260" r:id="rId8"/>
    <p:sldId id="281" r:id="rId9"/>
    <p:sldId id="264" r:id="rId10"/>
    <p:sldId id="282" r:id="rId11"/>
    <p:sldId id="267" r:id="rId12"/>
    <p:sldId id="283" r:id="rId13"/>
    <p:sldId id="269" r:id="rId14"/>
    <p:sldId id="284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jerk de Vries" initials="TdV" lastIdx="1" clrIdx="0">
    <p:extLst>
      <p:ext uri="{19B8F6BF-5375-455C-9EA6-DF929625EA0E}">
        <p15:presenceInfo xmlns:p15="http://schemas.microsoft.com/office/powerpoint/2012/main" userId="c560da00e85a1a4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A2DD"/>
    <a:srgbClr val="E62F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9DEE04-D40B-4FC2-A232-2580D5BA3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0173FFE-9438-43D3-AA54-AAE5B635A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0D3289-5224-4B1A-8AE2-2A6A42FDF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464D-ACC2-4E36-B15D-DB1954A23E46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D43E4C-CFC1-4D47-82BB-D364C49DA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2765DE-DC89-4C9B-AE22-E1C27AE92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C6DD-255F-4E5E-AA75-A5A20D8EB1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8000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D25699-AAB6-46BF-B32F-E66D42CE6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76A701F-87C6-4738-A8D1-D557C9CE5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D471321-64F7-43EA-96F3-632155D6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464D-ACC2-4E36-B15D-DB1954A23E46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6058EA-D7FD-4A6E-A80E-59E9D43A9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B5B450B-9F2A-4410-A203-9AFA32C2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C6DD-255F-4E5E-AA75-A5A20D8EB1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335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7D8CEB5-3354-4B37-B1A5-DE61246A6D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C6488B9-AC6E-4BB1-8FB0-E0013380B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15B4F01-76A8-4804-94B7-150286DD2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464D-ACC2-4E36-B15D-DB1954A23E46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B32ABA-E20A-4905-BAAD-E207D84C6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29AC317-3CB3-49E6-9F08-7846C36AB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C6DD-255F-4E5E-AA75-A5A20D8EB1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583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998DE9-DD99-44B3-A9F7-2BCD09487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831C2B-9B43-4C59-9394-2BEFCF55B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7CAE17-CCB0-4C34-BFA4-5E10EA402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464D-ACC2-4E36-B15D-DB1954A23E46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E7D2FB-DD87-48C8-B0A7-13D5FA7FA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3B61E-A1E2-425A-8329-E4BAC4F33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C6DD-255F-4E5E-AA75-A5A20D8EB1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6423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4D43B-F07B-4B4B-966C-9C2D6910A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186F18-EF87-4803-AFBB-FA72B492F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334C158-81BC-486D-B081-67DFD1C37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464D-ACC2-4E36-B15D-DB1954A23E46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B94124-C7E4-4F2D-AC91-C7010AC5B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2102ED2-46C1-4CE0-85AB-A7CD28087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C6DD-255F-4E5E-AA75-A5A20D8EB1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9672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BD730D-9FAB-444E-802A-1D1691813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44E18C-E505-419A-AF67-C7556925A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7D9900F-EB3C-40D7-9553-8D71B2B13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AE9395D-B4E2-4DC1-9180-73711DF9E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464D-ACC2-4E36-B15D-DB1954A23E46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61FC83C-1485-4B57-B7CB-8A20465CB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3FB8B43-0F90-4701-97F7-156B60161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C6DD-255F-4E5E-AA75-A5A20D8EB1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536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2F8BFC-5F5D-4170-AAB7-73F530AFC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2FB0CB-A84C-4423-8C56-3C1475002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88420F5-CF4C-4635-BD33-435C5C598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B9E4CAC-B0EF-4B1D-8BDA-2C8EC3FAFA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0E24626-04E0-4635-9C7B-FEC8E7182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04DD550-E6A8-4A80-A64E-3668505F4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464D-ACC2-4E36-B15D-DB1954A23E46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A21A7F5-A97D-4DAB-B127-742FEB2FC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29A5292-60CB-4D90-A390-30C1E8985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C6DD-255F-4E5E-AA75-A5A20D8EB1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1145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71455-7F5F-45F0-BA1E-F2B30CCE0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460B282-A10F-432F-89F1-8BBDC1986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464D-ACC2-4E36-B15D-DB1954A23E46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9117383-2ADE-4D02-A755-16C2CCD5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3F03CCF-03AF-4CF7-A5EF-16740052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C6DD-255F-4E5E-AA75-A5A20D8EB1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3687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A28D80F-ED66-438E-B8B2-8F674BA2E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464D-ACC2-4E36-B15D-DB1954A23E46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F4CB877-CFAF-4D10-AE0D-D9E2BF0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8DA7EAE-7C32-464B-B0A5-CEC5065CB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C6DD-255F-4E5E-AA75-A5A20D8EB1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6425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44044-2040-4DE3-B925-B98702D90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9D6328-B0F7-4C22-A947-C06C97280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D4462B5-7ABE-41DB-9213-229723F4F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6A5C1E3-6C15-4432-B49C-44DE8B68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464D-ACC2-4E36-B15D-DB1954A23E46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30F23D-5916-41ED-B34C-F1AD6038B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53F53B6-DE67-41A5-A574-65A55503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C6DD-255F-4E5E-AA75-A5A20D8EB1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5233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9F9BA0-2CA0-4FA1-AB95-51EF70A58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2CFFC06-863F-4383-BB5B-268A759925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117C0DB-D583-4B4C-B19D-8B3055F33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2B29050-78F3-4CA3-A4CF-44BB660B1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464D-ACC2-4E36-B15D-DB1954A23E46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FB14F4E-58BB-46B6-8F43-E437D5502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583A4E5-89C7-47D1-87D9-BA0549376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C6DD-255F-4E5E-AA75-A5A20D8EB1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1132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86A5BA0-3994-42C6-8A3F-66C31E096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29EA52-96C5-4EB0-9687-309A7398E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C217AE9-55A9-4D06-BC6A-4E0179349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4464D-ACC2-4E36-B15D-DB1954A23E46}" type="datetimeFigureOut">
              <a:rPr lang="nl-NL" smtClean="0"/>
              <a:t>12-1-2022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514807E-5E40-44A9-A822-D86328ABC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600A201-8FEE-4D11-96BC-6130DA8F5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8C6DD-255F-4E5E-AA75-A5A20D8EB1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655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DD1BE87-FEC4-4169-8605-6B3E91BC91D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5237BE0-B2B0-4728-AC10-7D8F394DDBFE}"/>
              </a:ext>
            </a:extLst>
          </p:cNvPr>
          <p:cNvSpPr txBox="1"/>
          <p:nvPr/>
        </p:nvSpPr>
        <p:spPr>
          <a:xfrm>
            <a:off x="536331" y="369087"/>
            <a:ext cx="109815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toelichting op lesbrief stadslogistiek</a:t>
            </a:r>
          </a:p>
          <a:p>
            <a:pPr algn="ctr"/>
            <a:r>
              <a:rPr lang="nl-NL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 in op: https://slimmeleermiddelen.nl/</a:t>
            </a:r>
          </a:p>
          <a:p>
            <a:pPr algn="ctr"/>
            <a:endParaRPr lang="nl-NL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633A23D-7F90-4B13-9A88-D847635B3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733" y="999529"/>
            <a:ext cx="9068533" cy="560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99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E2BF105-7AC7-4AED-A33A-82E0A7B0A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333375"/>
            <a:ext cx="1053465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20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al 15">
            <a:extLst>
              <a:ext uri="{FF2B5EF4-FFF2-40B4-BE49-F238E27FC236}">
                <a16:creationId xmlns:a16="http://schemas.microsoft.com/office/drawing/2014/main" id="{D869D3BB-1493-4EAD-927B-12C71DF55E1F}"/>
              </a:ext>
            </a:extLst>
          </p:cNvPr>
          <p:cNvSpPr/>
          <p:nvPr/>
        </p:nvSpPr>
        <p:spPr>
          <a:xfrm>
            <a:off x="1045980" y="402926"/>
            <a:ext cx="6473810" cy="1133958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STADSLOGISTIEK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1FEA5E57-415E-47C8-B3FE-7ACD8B225EC3}"/>
              </a:ext>
            </a:extLst>
          </p:cNvPr>
          <p:cNvSpPr/>
          <p:nvPr/>
        </p:nvSpPr>
        <p:spPr>
          <a:xfrm>
            <a:off x="1190183" y="1205211"/>
            <a:ext cx="1640542" cy="73958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WINKELS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19EBD9A7-58F7-43D9-9C59-1AE70F9E2815}"/>
              </a:ext>
            </a:extLst>
          </p:cNvPr>
          <p:cNvSpPr/>
          <p:nvPr/>
        </p:nvSpPr>
        <p:spPr>
          <a:xfrm>
            <a:off x="3175815" y="1221898"/>
            <a:ext cx="2084294" cy="73958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BOUW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3DE4E11C-75D7-4E8A-A34B-66430A3E773B}"/>
              </a:ext>
            </a:extLst>
          </p:cNvPr>
          <p:cNvSpPr/>
          <p:nvPr/>
        </p:nvSpPr>
        <p:spPr>
          <a:xfrm>
            <a:off x="5397960" y="1183176"/>
            <a:ext cx="2084294" cy="73187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PAKKETTEN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25E490A-1DEF-410F-A380-92F8125E0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1" r="20046"/>
          <a:stretch/>
        </p:blipFill>
        <p:spPr>
          <a:xfrm>
            <a:off x="1045981" y="4536524"/>
            <a:ext cx="6473810" cy="1713233"/>
          </a:xfrm>
          <a:prstGeom prst="rect">
            <a:avLst/>
          </a:prstGeom>
        </p:spPr>
      </p:pic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7CC621C8-9E94-4BA7-9674-BFC7162490E5}"/>
              </a:ext>
            </a:extLst>
          </p:cNvPr>
          <p:cNvCxnSpPr>
            <a:cxnSpLocks/>
            <a:endCxn id="8" idx="4"/>
          </p:cNvCxnSpPr>
          <p:nvPr/>
        </p:nvCxnSpPr>
        <p:spPr>
          <a:xfrm flipH="1">
            <a:off x="4377700" y="1812458"/>
            <a:ext cx="1901990" cy="35330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8DA2FE08-F1CE-43A9-9B73-D873141C8A10}"/>
              </a:ext>
            </a:extLst>
          </p:cNvPr>
          <p:cNvCxnSpPr>
            <a:cxnSpLocks/>
          </p:cNvCxnSpPr>
          <p:nvPr/>
        </p:nvCxnSpPr>
        <p:spPr>
          <a:xfrm>
            <a:off x="2155787" y="1871153"/>
            <a:ext cx="1719459" cy="3421646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9E3353CE-EE83-4E04-ACC8-108F13DD0355}"/>
              </a:ext>
            </a:extLst>
          </p:cNvPr>
          <p:cNvCxnSpPr>
            <a:cxnSpLocks/>
          </p:cNvCxnSpPr>
          <p:nvPr/>
        </p:nvCxnSpPr>
        <p:spPr>
          <a:xfrm>
            <a:off x="4239790" y="1871153"/>
            <a:ext cx="67269" cy="3351478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Ovaal 2">
            <a:extLst>
              <a:ext uri="{FF2B5EF4-FFF2-40B4-BE49-F238E27FC236}">
                <a16:creationId xmlns:a16="http://schemas.microsoft.com/office/drawing/2014/main" id="{06296AA4-28AA-4C7D-8799-FC01589F94F0}"/>
              </a:ext>
            </a:extLst>
          </p:cNvPr>
          <p:cNvSpPr/>
          <p:nvPr/>
        </p:nvSpPr>
        <p:spPr>
          <a:xfrm>
            <a:off x="2959488" y="4993994"/>
            <a:ext cx="2763197" cy="597611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Tekstballon: rechthoek met afgeronde hoeken 7">
            <a:extLst>
              <a:ext uri="{FF2B5EF4-FFF2-40B4-BE49-F238E27FC236}">
                <a16:creationId xmlns:a16="http://schemas.microsoft.com/office/drawing/2014/main" id="{4C0B3759-C2B8-4141-B154-8EDFA150D63B}"/>
              </a:ext>
            </a:extLst>
          </p:cNvPr>
          <p:cNvSpPr/>
          <p:nvPr/>
        </p:nvSpPr>
        <p:spPr>
          <a:xfrm>
            <a:off x="5935579" y="3677734"/>
            <a:ext cx="1596646" cy="598780"/>
          </a:xfrm>
          <a:prstGeom prst="wedgeRoundRectCallout">
            <a:avLst>
              <a:gd name="adj1" fmla="val -147572"/>
              <a:gd name="adj2" fmla="val 228536"/>
              <a:gd name="adj3" fmla="val 16667"/>
            </a:avLst>
          </a:prstGeom>
          <a:solidFill>
            <a:schemeClr val="lt1">
              <a:alpha val="31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problemen</a:t>
            </a:r>
          </a:p>
          <a:p>
            <a:pPr algn="ctr"/>
            <a:r>
              <a:rPr lang="nl-NL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vraagstukken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DFA114BE-D95F-4801-9354-EC2268EF3EC7}"/>
              </a:ext>
            </a:extLst>
          </p:cNvPr>
          <p:cNvSpPr txBox="1"/>
          <p:nvPr/>
        </p:nvSpPr>
        <p:spPr>
          <a:xfrm>
            <a:off x="7919027" y="802239"/>
            <a:ext cx="39152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Ontwikkelingen stadslogistiek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1DC60BAE-6ADA-41A7-B1B9-C459B14E55B9}"/>
              </a:ext>
            </a:extLst>
          </p:cNvPr>
          <p:cNvSpPr txBox="1"/>
          <p:nvPr/>
        </p:nvSpPr>
        <p:spPr>
          <a:xfrm>
            <a:off x="7916443" y="1434133"/>
            <a:ext cx="3799822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Inhoud: kenmerken oplossingen voor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ruimte(beslag)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veiligheid/ongevallen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geluidshinder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luchtkwaliteit (PM10; CO2; </a:t>
            </a:r>
            <a:r>
              <a:rPr lang="nl-NL" dirty="0" err="1">
                <a:solidFill>
                  <a:srgbClr val="002060"/>
                </a:solidFill>
              </a:rPr>
              <a:t>Nox</a:t>
            </a:r>
            <a:r>
              <a:rPr lang="nl-NL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31A936BA-DEB7-4036-B3E7-20E59BB7EF8C}"/>
              </a:ext>
            </a:extLst>
          </p:cNvPr>
          <p:cNvSpPr txBox="1"/>
          <p:nvPr/>
        </p:nvSpPr>
        <p:spPr>
          <a:xfrm>
            <a:off x="7963405" y="5631190"/>
            <a:ext cx="382645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Lesbrief Stadslogistiek</a:t>
            </a: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4.  “Regel het!”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FEAAB778-5DD9-4D14-BD60-E65352ACFD9E}"/>
              </a:ext>
            </a:extLst>
          </p:cNvPr>
          <p:cNvSpPr txBox="1"/>
          <p:nvPr/>
        </p:nvSpPr>
        <p:spPr>
          <a:xfrm>
            <a:off x="7963405" y="3174023"/>
            <a:ext cx="375286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Kenmerken van rol, taak en functie van belanghebbenden</a:t>
            </a:r>
          </a:p>
        </p:txBody>
      </p:sp>
      <p:sp>
        <p:nvSpPr>
          <p:cNvPr id="36" name="Pijl: omlaag 35">
            <a:extLst>
              <a:ext uri="{FF2B5EF4-FFF2-40B4-BE49-F238E27FC236}">
                <a16:creationId xmlns:a16="http://schemas.microsoft.com/office/drawing/2014/main" id="{C8378399-3089-456D-BB3B-760E3EBFA9E1}"/>
              </a:ext>
            </a:extLst>
          </p:cNvPr>
          <p:cNvSpPr/>
          <p:nvPr/>
        </p:nvSpPr>
        <p:spPr>
          <a:xfrm>
            <a:off x="11146019" y="3820353"/>
            <a:ext cx="501161" cy="177125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ABD257C9-6FC4-4F24-80AB-8FDD6E687B31}"/>
              </a:ext>
            </a:extLst>
          </p:cNvPr>
          <p:cNvSpPr/>
          <p:nvPr/>
        </p:nvSpPr>
        <p:spPr>
          <a:xfrm>
            <a:off x="985107" y="2964432"/>
            <a:ext cx="6509365" cy="518547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7030A0"/>
                </a:solidFill>
              </a:rPr>
              <a:t>belanghebbenden / actoren / ‘stakeholders’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E10A1590-B556-41F5-A2D4-883FB4CC0E48}"/>
              </a:ext>
            </a:extLst>
          </p:cNvPr>
          <p:cNvSpPr txBox="1"/>
          <p:nvPr/>
        </p:nvSpPr>
        <p:spPr>
          <a:xfrm>
            <a:off x="9347819" y="3938582"/>
            <a:ext cx="169589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“Trade-</a:t>
            </a:r>
            <a:r>
              <a:rPr lang="nl-NL" dirty="0" err="1">
                <a:solidFill>
                  <a:schemeClr val="accent6">
                    <a:lumMod val="50000"/>
                  </a:schemeClr>
                </a:solidFill>
              </a:rPr>
              <a:t>offs</a:t>
            </a:r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”</a:t>
            </a:r>
          </a:p>
          <a:p>
            <a:r>
              <a:rPr lang="nl-NL" sz="1600" dirty="0">
                <a:solidFill>
                  <a:schemeClr val="accent6">
                    <a:lumMod val="50000"/>
                  </a:schemeClr>
                </a:solidFill>
              </a:rPr>
              <a:t>Flexibel is duurder</a:t>
            </a:r>
          </a:p>
          <a:p>
            <a:r>
              <a:rPr lang="nl-NL" sz="1600" dirty="0">
                <a:solidFill>
                  <a:schemeClr val="accent6">
                    <a:lumMod val="50000"/>
                  </a:schemeClr>
                </a:solidFill>
              </a:rPr>
              <a:t>Beter is duurder</a:t>
            </a:r>
          </a:p>
          <a:p>
            <a:r>
              <a:rPr lang="nl-NL" sz="1600" dirty="0">
                <a:solidFill>
                  <a:schemeClr val="accent6">
                    <a:lumMod val="50000"/>
                  </a:schemeClr>
                </a:solidFill>
              </a:rPr>
              <a:t>Sneller is duurder</a:t>
            </a:r>
          </a:p>
          <a:p>
            <a:r>
              <a:rPr lang="nl-NL" sz="1600" dirty="0">
                <a:solidFill>
                  <a:schemeClr val="accent6">
                    <a:lumMod val="50000"/>
                  </a:schemeClr>
                </a:solidFill>
              </a:rPr>
              <a:t>….. is duurder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E07E6C5-5049-40E9-89AA-0BB953A9FEC8}"/>
              </a:ext>
            </a:extLst>
          </p:cNvPr>
          <p:cNvSpPr txBox="1"/>
          <p:nvPr/>
        </p:nvSpPr>
        <p:spPr>
          <a:xfrm rot="19070423">
            <a:off x="7808828" y="4492247"/>
            <a:ext cx="1582616" cy="369332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“klantwaarde”</a:t>
            </a:r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BE51F657-2FB9-4746-B884-083F2632A2F3}"/>
              </a:ext>
            </a:extLst>
          </p:cNvPr>
          <p:cNvSpPr/>
          <p:nvPr/>
        </p:nvSpPr>
        <p:spPr>
          <a:xfrm>
            <a:off x="2992426" y="5013377"/>
            <a:ext cx="2697317" cy="560692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411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26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30" grpId="0" animBg="1"/>
      <p:bldP spid="31" grpId="0" animBg="1"/>
      <p:bldP spid="35" grpId="0" animBg="1"/>
      <p:bldP spid="36" grpId="0" animBg="1"/>
      <p:bldP spid="2" grpId="0" animBg="1"/>
      <p:bldP spid="18" grpId="0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F77BE30-005F-4E7C-A8B3-FD5E5C39E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300037"/>
            <a:ext cx="1087755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71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al 15">
            <a:extLst>
              <a:ext uri="{FF2B5EF4-FFF2-40B4-BE49-F238E27FC236}">
                <a16:creationId xmlns:a16="http://schemas.microsoft.com/office/drawing/2014/main" id="{D869D3BB-1493-4EAD-927B-12C71DF55E1F}"/>
              </a:ext>
            </a:extLst>
          </p:cNvPr>
          <p:cNvSpPr/>
          <p:nvPr/>
        </p:nvSpPr>
        <p:spPr>
          <a:xfrm>
            <a:off x="1081535" y="297877"/>
            <a:ext cx="6473810" cy="751380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STADSLOGISTIEK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25E490A-1DEF-410F-A380-92F8125E0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1" r="20046"/>
          <a:stretch/>
        </p:blipFill>
        <p:spPr>
          <a:xfrm>
            <a:off x="1045981" y="4536524"/>
            <a:ext cx="6473810" cy="1713233"/>
          </a:xfrm>
          <a:prstGeom prst="rect">
            <a:avLst/>
          </a:prstGeom>
        </p:spPr>
      </p:pic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7CC621C8-9E94-4BA7-9674-BFC7162490E5}"/>
              </a:ext>
            </a:extLst>
          </p:cNvPr>
          <p:cNvCxnSpPr>
            <a:cxnSpLocks/>
          </p:cNvCxnSpPr>
          <p:nvPr/>
        </p:nvCxnSpPr>
        <p:spPr>
          <a:xfrm flipH="1">
            <a:off x="4188747" y="2344702"/>
            <a:ext cx="988816" cy="29480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8DA2FE08-F1CE-43A9-9B73-D873141C8A10}"/>
              </a:ext>
            </a:extLst>
          </p:cNvPr>
          <p:cNvCxnSpPr>
            <a:cxnSpLocks/>
          </p:cNvCxnSpPr>
          <p:nvPr/>
        </p:nvCxnSpPr>
        <p:spPr>
          <a:xfrm>
            <a:off x="3286400" y="2150056"/>
            <a:ext cx="945770" cy="3142088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9E3353CE-EE83-4E04-ACC8-108F13DD0355}"/>
              </a:ext>
            </a:extLst>
          </p:cNvPr>
          <p:cNvCxnSpPr>
            <a:cxnSpLocks/>
          </p:cNvCxnSpPr>
          <p:nvPr/>
        </p:nvCxnSpPr>
        <p:spPr>
          <a:xfrm flipH="1">
            <a:off x="4361940" y="1638443"/>
            <a:ext cx="638967" cy="3695189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Ovaal 2">
            <a:extLst>
              <a:ext uri="{FF2B5EF4-FFF2-40B4-BE49-F238E27FC236}">
                <a16:creationId xmlns:a16="http://schemas.microsoft.com/office/drawing/2014/main" id="{06296AA4-28AA-4C7D-8799-FC01589F94F0}"/>
              </a:ext>
            </a:extLst>
          </p:cNvPr>
          <p:cNvSpPr/>
          <p:nvPr/>
        </p:nvSpPr>
        <p:spPr>
          <a:xfrm>
            <a:off x="2959488" y="4993994"/>
            <a:ext cx="2763197" cy="597611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Tekstballon: rechthoek met afgeronde hoeken 7">
            <a:extLst>
              <a:ext uri="{FF2B5EF4-FFF2-40B4-BE49-F238E27FC236}">
                <a16:creationId xmlns:a16="http://schemas.microsoft.com/office/drawing/2014/main" id="{4C0B3759-C2B8-4141-B154-8EDFA150D63B}"/>
              </a:ext>
            </a:extLst>
          </p:cNvPr>
          <p:cNvSpPr/>
          <p:nvPr/>
        </p:nvSpPr>
        <p:spPr>
          <a:xfrm>
            <a:off x="5937683" y="3775438"/>
            <a:ext cx="1596646" cy="598780"/>
          </a:xfrm>
          <a:prstGeom prst="wedgeRoundRectCallout">
            <a:avLst>
              <a:gd name="adj1" fmla="val -154663"/>
              <a:gd name="adj2" fmla="val 202357"/>
              <a:gd name="adj3" fmla="val 16667"/>
            </a:avLst>
          </a:prstGeom>
          <a:solidFill>
            <a:schemeClr val="lt1">
              <a:alpha val="31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problemen</a:t>
            </a:r>
          </a:p>
          <a:p>
            <a:pPr algn="ctr"/>
            <a:r>
              <a:rPr lang="nl-NL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vraagstukken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DFA114BE-D95F-4801-9354-EC2268EF3EC7}"/>
              </a:ext>
            </a:extLst>
          </p:cNvPr>
          <p:cNvSpPr txBox="1"/>
          <p:nvPr/>
        </p:nvSpPr>
        <p:spPr>
          <a:xfrm>
            <a:off x="7919027" y="701954"/>
            <a:ext cx="39152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Ontwikkelingen stadslogistiek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1DC60BAE-6ADA-41A7-B1B9-C459B14E55B9}"/>
              </a:ext>
            </a:extLst>
          </p:cNvPr>
          <p:cNvSpPr txBox="1"/>
          <p:nvPr/>
        </p:nvSpPr>
        <p:spPr>
          <a:xfrm>
            <a:off x="7916443" y="1434133"/>
            <a:ext cx="379982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Inhoud: kenmerken theorie logistiek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31A936BA-DEB7-4036-B3E7-20E59BB7EF8C}"/>
              </a:ext>
            </a:extLst>
          </p:cNvPr>
          <p:cNvSpPr txBox="1"/>
          <p:nvPr/>
        </p:nvSpPr>
        <p:spPr>
          <a:xfrm>
            <a:off x="7963405" y="5631190"/>
            <a:ext cx="382645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lesbrief Stadslogistiek</a:t>
            </a: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4.  “Regel het!” (o.a. </a:t>
            </a:r>
            <a:r>
              <a:rPr lang="nl-NL" dirty="0" err="1">
                <a:solidFill>
                  <a:schemeClr val="accent6">
                    <a:lumMod val="50000"/>
                  </a:schemeClr>
                </a:solidFill>
              </a:rPr>
              <a:t>Bouwhub</a:t>
            </a:r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FEAAB778-5DD9-4D14-BD60-E65352ACFD9E}"/>
              </a:ext>
            </a:extLst>
          </p:cNvPr>
          <p:cNvSpPr txBox="1"/>
          <p:nvPr/>
        </p:nvSpPr>
        <p:spPr>
          <a:xfrm>
            <a:off x="7963405" y="3174023"/>
            <a:ext cx="375286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Kenmerken van rol, taak en functie van belanghebbenden</a:t>
            </a:r>
          </a:p>
        </p:txBody>
      </p:sp>
      <p:sp>
        <p:nvSpPr>
          <p:cNvPr id="36" name="Pijl: omlaag 35">
            <a:extLst>
              <a:ext uri="{FF2B5EF4-FFF2-40B4-BE49-F238E27FC236}">
                <a16:creationId xmlns:a16="http://schemas.microsoft.com/office/drawing/2014/main" id="{C8378399-3089-456D-BB3B-760E3EBFA9E1}"/>
              </a:ext>
            </a:extLst>
          </p:cNvPr>
          <p:cNvSpPr/>
          <p:nvPr/>
        </p:nvSpPr>
        <p:spPr>
          <a:xfrm>
            <a:off x="11132352" y="3840146"/>
            <a:ext cx="501161" cy="177125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ABD257C9-6FC4-4F24-80AB-8FDD6E687B31}"/>
              </a:ext>
            </a:extLst>
          </p:cNvPr>
          <p:cNvSpPr/>
          <p:nvPr/>
        </p:nvSpPr>
        <p:spPr>
          <a:xfrm>
            <a:off x="1086403" y="3217722"/>
            <a:ext cx="6509365" cy="518547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7030A0"/>
                </a:solidFill>
              </a:rPr>
              <a:t>belanghebbenden / actoren / ‘stakeholders’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1ACB4B4A-86DE-4288-9C6B-C41E72F8748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27191" y="1644157"/>
            <a:ext cx="1401091" cy="140109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</p:pic>
      <p:sp>
        <p:nvSpPr>
          <p:cNvPr id="21" name="Ovaal 20">
            <a:extLst>
              <a:ext uri="{FF2B5EF4-FFF2-40B4-BE49-F238E27FC236}">
                <a16:creationId xmlns:a16="http://schemas.microsoft.com/office/drawing/2014/main" id="{C530C92C-0F07-492C-8EB1-2ABDF6D9D60A}"/>
              </a:ext>
            </a:extLst>
          </p:cNvPr>
          <p:cNvSpPr/>
          <p:nvPr/>
        </p:nvSpPr>
        <p:spPr>
          <a:xfrm>
            <a:off x="1819625" y="1309267"/>
            <a:ext cx="1247324" cy="12818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244600" h="1244600"/>
            <a:bevelB w="1244600" h="1244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400" dirty="0">
                <a:solidFill>
                  <a:srgbClr val="C00000"/>
                </a:solidFill>
              </a:rPr>
              <a:t>voorraad</a:t>
            </a:r>
          </a:p>
          <a:p>
            <a:r>
              <a:rPr lang="nl-NL" sz="1400" dirty="0">
                <a:solidFill>
                  <a:srgbClr val="C00000"/>
                </a:solidFill>
              </a:rPr>
              <a:t>planning</a:t>
            </a:r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215698D5-857B-43C6-9650-0ED8B769357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24964" y="1405991"/>
            <a:ext cx="1401092" cy="1401092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D87D9092-BBC2-4AE8-B705-C2796DF48B84}"/>
              </a:ext>
            </a:extLst>
          </p:cNvPr>
          <p:cNvSpPr txBox="1"/>
          <p:nvPr/>
        </p:nvSpPr>
        <p:spPr>
          <a:xfrm>
            <a:off x="3843572" y="2177656"/>
            <a:ext cx="8622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rgbClr val="C00000"/>
                </a:solidFill>
              </a:rPr>
              <a:t>handling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5A06F18D-4A57-4B83-AE90-4E5367E67D6D}"/>
              </a:ext>
            </a:extLst>
          </p:cNvPr>
          <p:cNvSpPr txBox="1"/>
          <p:nvPr/>
        </p:nvSpPr>
        <p:spPr>
          <a:xfrm>
            <a:off x="5594387" y="1808324"/>
            <a:ext cx="862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rgbClr val="C00000"/>
                </a:solidFill>
              </a:rPr>
              <a:t>transportplanning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0EDFDCFE-A49A-493E-AB80-F08CA962732B}"/>
              </a:ext>
            </a:extLst>
          </p:cNvPr>
          <p:cNvCxnSpPr>
            <a:cxnSpLocks/>
          </p:cNvCxnSpPr>
          <p:nvPr/>
        </p:nvCxnSpPr>
        <p:spPr>
          <a:xfrm flipV="1">
            <a:off x="2959488" y="1639098"/>
            <a:ext cx="2585275" cy="440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81738C68-5039-4F90-ACBD-A7F0AAE25403}"/>
              </a:ext>
            </a:extLst>
          </p:cNvPr>
          <p:cNvCxnSpPr>
            <a:cxnSpLocks/>
          </p:cNvCxnSpPr>
          <p:nvPr/>
        </p:nvCxnSpPr>
        <p:spPr>
          <a:xfrm>
            <a:off x="2804208" y="1973333"/>
            <a:ext cx="722983" cy="27705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E07BEF4A-92C6-4B11-AF25-051FCC0324B5}"/>
              </a:ext>
            </a:extLst>
          </p:cNvPr>
          <p:cNvCxnSpPr>
            <a:cxnSpLocks/>
          </p:cNvCxnSpPr>
          <p:nvPr/>
        </p:nvCxnSpPr>
        <p:spPr>
          <a:xfrm flipV="1">
            <a:off x="4919686" y="2172797"/>
            <a:ext cx="670152" cy="22364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Ovaal 39">
            <a:extLst>
              <a:ext uri="{FF2B5EF4-FFF2-40B4-BE49-F238E27FC236}">
                <a16:creationId xmlns:a16="http://schemas.microsoft.com/office/drawing/2014/main" id="{7ED27AEB-D579-4D8C-83E6-1CFE2B02275C}"/>
              </a:ext>
            </a:extLst>
          </p:cNvPr>
          <p:cNvSpPr/>
          <p:nvPr/>
        </p:nvSpPr>
        <p:spPr>
          <a:xfrm>
            <a:off x="1800122" y="772635"/>
            <a:ext cx="1595995" cy="53037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WINKELS</a:t>
            </a:r>
          </a:p>
        </p:txBody>
      </p:sp>
      <p:sp>
        <p:nvSpPr>
          <p:cNvPr id="50" name="Ovaal 49">
            <a:extLst>
              <a:ext uri="{FF2B5EF4-FFF2-40B4-BE49-F238E27FC236}">
                <a16:creationId xmlns:a16="http://schemas.microsoft.com/office/drawing/2014/main" id="{5616E03D-DF7B-4E47-A0C0-F7EB77EC2AE9}"/>
              </a:ext>
            </a:extLst>
          </p:cNvPr>
          <p:cNvSpPr/>
          <p:nvPr/>
        </p:nvSpPr>
        <p:spPr>
          <a:xfrm>
            <a:off x="3350535" y="827890"/>
            <a:ext cx="1650372" cy="53827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BOUW</a:t>
            </a:r>
          </a:p>
        </p:txBody>
      </p:sp>
      <p:sp>
        <p:nvSpPr>
          <p:cNvPr id="51" name="Ovaal 50">
            <a:extLst>
              <a:ext uri="{FF2B5EF4-FFF2-40B4-BE49-F238E27FC236}">
                <a16:creationId xmlns:a16="http://schemas.microsoft.com/office/drawing/2014/main" id="{3D70F68C-81B6-47DE-92EB-0FC7A21E9A92}"/>
              </a:ext>
            </a:extLst>
          </p:cNvPr>
          <p:cNvSpPr/>
          <p:nvPr/>
        </p:nvSpPr>
        <p:spPr>
          <a:xfrm>
            <a:off x="4839334" y="822225"/>
            <a:ext cx="1822723" cy="56126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PAKKETTEN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04AB51E-1C0A-4D10-8A43-5CC3630F17B6}"/>
              </a:ext>
            </a:extLst>
          </p:cNvPr>
          <p:cNvSpPr txBox="1"/>
          <p:nvPr/>
        </p:nvSpPr>
        <p:spPr>
          <a:xfrm rot="993709">
            <a:off x="9466718" y="4191162"/>
            <a:ext cx="18903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“Innovatie”</a:t>
            </a:r>
          </a:p>
          <a:p>
            <a:r>
              <a:rPr lang="nl-NL" sz="1600" dirty="0">
                <a:solidFill>
                  <a:schemeClr val="accent6">
                    <a:lumMod val="50000"/>
                  </a:schemeClr>
                </a:solidFill>
              </a:rPr>
              <a:t>Andere aanpak of techniek genereert meer klantwaarde en geld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FF5CC21F-741B-4F00-928C-FC4B139BD143}"/>
              </a:ext>
            </a:extLst>
          </p:cNvPr>
          <p:cNvSpPr txBox="1"/>
          <p:nvPr/>
        </p:nvSpPr>
        <p:spPr>
          <a:xfrm rot="18676645">
            <a:off x="7957742" y="4503593"/>
            <a:ext cx="1582616" cy="369332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“klantwaarde”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9AE561C8-A34B-4379-9208-DEA6C01D16E5}"/>
              </a:ext>
            </a:extLst>
          </p:cNvPr>
          <p:cNvSpPr/>
          <p:nvPr/>
        </p:nvSpPr>
        <p:spPr>
          <a:xfrm>
            <a:off x="1045981" y="1104513"/>
            <a:ext cx="6473810" cy="1950904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908F8B4B-C889-46FF-90FE-7996EAFB3A08}"/>
              </a:ext>
            </a:extLst>
          </p:cNvPr>
          <p:cNvSpPr txBox="1"/>
          <p:nvPr/>
        </p:nvSpPr>
        <p:spPr>
          <a:xfrm rot="912152">
            <a:off x="8214575" y="2156023"/>
            <a:ext cx="3506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accent6">
                    <a:lumMod val="50000"/>
                  </a:schemeClr>
                </a:solidFill>
              </a:rPr>
              <a:t>Belang eigen organisatie optimaliseren </a:t>
            </a:r>
            <a:r>
              <a:rPr lang="nl-NL" sz="1600" i="1" dirty="0">
                <a:solidFill>
                  <a:schemeClr val="accent6">
                    <a:lumMod val="50000"/>
                  </a:schemeClr>
                </a:solidFill>
              </a:rPr>
              <a:t>of </a:t>
            </a:r>
          </a:p>
          <a:p>
            <a:pPr algn="ctr"/>
            <a:r>
              <a:rPr lang="nl-NL" sz="1600" dirty="0">
                <a:solidFill>
                  <a:schemeClr val="accent6">
                    <a:lumMod val="50000"/>
                  </a:schemeClr>
                </a:solidFill>
              </a:rPr>
              <a:t>belang stakeholders optimaliseren</a:t>
            </a:r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EC300B54-E74E-4908-BB45-7FD4E8437765}"/>
              </a:ext>
            </a:extLst>
          </p:cNvPr>
          <p:cNvSpPr/>
          <p:nvPr/>
        </p:nvSpPr>
        <p:spPr>
          <a:xfrm>
            <a:off x="2992426" y="5013377"/>
            <a:ext cx="2697317" cy="560692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837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25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75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2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1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30" grpId="0" animBg="1"/>
      <p:bldP spid="31" grpId="0" animBg="1"/>
      <p:bldP spid="35" grpId="0" animBg="1"/>
      <p:bldP spid="36" grpId="0" animBg="1"/>
      <p:bldP spid="2" grpId="0" animBg="1"/>
      <p:bldP spid="4" grpId="0"/>
      <p:bldP spid="27" grpId="0" animBg="1"/>
      <p:bldP spid="5" grpId="0" animBg="1"/>
      <p:bldP spid="32" grpId="0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3BA98CF-063A-4868-850F-BF68B2C5E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2"/>
          <a:stretch/>
        </p:blipFill>
        <p:spPr>
          <a:xfrm>
            <a:off x="471487" y="803564"/>
            <a:ext cx="11249025" cy="53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59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AB11602-7CFB-470F-AE3B-52350810F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520" y="-206031"/>
            <a:ext cx="12803039" cy="7498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0A3CCA25-9185-44AE-A91F-BDFBFA4BFD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025910"/>
              </p:ext>
            </p:extLst>
          </p:nvPr>
        </p:nvGraphicFramePr>
        <p:xfrm>
          <a:off x="985561" y="1005717"/>
          <a:ext cx="10347457" cy="44493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0885">
                  <a:extLst>
                    <a:ext uri="{9D8B030D-6E8A-4147-A177-3AD203B41FA5}">
                      <a16:colId xmlns:a16="http://schemas.microsoft.com/office/drawing/2014/main" val="1577578752"/>
                    </a:ext>
                  </a:extLst>
                </a:gridCol>
                <a:gridCol w="2691711">
                  <a:extLst>
                    <a:ext uri="{9D8B030D-6E8A-4147-A177-3AD203B41FA5}">
                      <a16:colId xmlns:a16="http://schemas.microsoft.com/office/drawing/2014/main" val="849597236"/>
                    </a:ext>
                  </a:extLst>
                </a:gridCol>
                <a:gridCol w="3110279">
                  <a:extLst>
                    <a:ext uri="{9D8B030D-6E8A-4147-A177-3AD203B41FA5}">
                      <a16:colId xmlns:a16="http://schemas.microsoft.com/office/drawing/2014/main" val="4067653363"/>
                    </a:ext>
                  </a:extLst>
                </a:gridCol>
                <a:gridCol w="3354582">
                  <a:extLst>
                    <a:ext uri="{9D8B030D-6E8A-4147-A177-3AD203B41FA5}">
                      <a16:colId xmlns:a16="http://schemas.microsoft.com/office/drawing/2014/main" val="2694825122"/>
                    </a:ext>
                  </a:extLst>
                </a:gridCol>
              </a:tblGrid>
              <a:tr h="2730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i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LESBRIEF STADSLOGISTIEK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LEERDOELEN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UITWERKING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9041724"/>
                  </a:ext>
                </a:extLst>
              </a:tr>
              <a:tr h="2730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INHOUD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LEERDOELEN     Kennis van: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UITWERKING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9866846"/>
                  </a:ext>
                </a:extLst>
              </a:tr>
              <a:tr h="9356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Module 1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Stress in de stad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NL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Impact stadslogistiek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ruimtebeslag  (congestie)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veiligheid/ongevallen/schade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i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milieuhinder </a:t>
                      </a:r>
                      <a:endParaRPr lang="nl-NL" sz="1800" i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0058462"/>
                  </a:ext>
                </a:extLst>
              </a:tr>
              <a:tr h="10682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Module 2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Wie, Wat, Waar?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NL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Segmenten stadslogistiek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8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ontvangers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8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leveringswijzen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8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goederen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8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Transportmiddelen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6791337"/>
                  </a:ext>
                </a:extLst>
              </a:tr>
              <a:tr h="8016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>
                          <a:effectLst/>
                        </a:rPr>
                        <a:t>Module 3 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Fout Verleden…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3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Historie achtergrond stadslogistiek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ruimtelijke patronen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ruimtelijke processen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verdichting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9580728"/>
                  </a:ext>
                </a:extLst>
              </a:tr>
              <a:tr h="8863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Module 4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3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Regel het!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3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Ontwikkelingen stadslogistiek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Stakeholders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Trade-</a:t>
                      </a:r>
                      <a:r>
                        <a:rPr lang="nl-NL" sz="1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offs</a:t>
                      </a:r>
                      <a:r>
                        <a:rPr lang="nl-NL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organisaties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Optimalisatie belangen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5152819"/>
                  </a:ext>
                </a:extLst>
              </a:tr>
            </a:tbl>
          </a:graphicData>
        </a:graphic>
      </p:graphicFrame>
      <p:sp>
        <p:nvSpPr>
          <p:cNvPr id="6" name="Tekstballon: rechthoek met afgeronde hoeken 5">
            <a:extLst>
              <a:ext uri="{FF2B5EF4-FFF2-40B4-BE49-F238E27FC236}">
                <a16:creationId xmlns:a16="http://schemas.microsoft.com/office/drawing/2014/main" id="{B53EBEED-38B1-4888-9C4E-B222EE49BB65}"/>
              </a:ext>
            </a:extLst>
          </p:cNvPr>
          <p:cNvSpPr/>
          <p:nvPr/>
        </p:nvSpPr>
        <p:spPr>
          <a:xfrm>
            <a:off x="2769578" y="5670605"/>
            <a:ext cx="4088422" cy="738987"/>
          </a:xfrm>
          <a:prstGeom prst="wedgeRoundRectCallout">
            <a:avLst>
              <a:gd name="adj1" fmla="val 79212"/>
              <a:gd name="adj2" fmla="val -626412"/>
              <a:gd name="adj3" fmla="val 16667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leren = van </a:t>
            </a:r>
            <a:r>
              <a:rPr lang="nl-NL" i="1" dirty="0">
                <a:solidFill>
                  <a:srgbClr val="002060"/>
                </a:solidFill>
              </a:rPr>
              <a:t>losse termen </a:t>
            </a:r>
            <a:r>
              <a:rPr lang="nl-NL" dirty="0">
                <a:solidFill>
                  <a:srgbClr val="002060"/>
                </a:solidFill>
              </a:rPr>
              <a:t>naar </a:t>
            </a:r>
            <a:r>
              <a:rPr lang="nl-NL" i="1" dirty="0">
                <a:solidFill>
                  <a:srgbClr val="002060"/>
                </a:solidFill>
              </a:rPr>
              <a:t>begrippen</a:t>
            </a:r>
          </a:p>
        </p:txBody>
      </p:sp>
      <p:sp>
        <p:nvSpPr>
          <p:cNvPr id="8" name="Gedachtewolkje: wolk 7">
            <a:extLst>
              <a:ext uri="{FF2B5EF4-FFF2-40B4-BE49-F238E27FC236}">
                <a16:creationId xmlns:a16="http://schemas.microsoft.com/office/drawing/2014/main" id="{2E74FA13-05B4-4060-838F-0E6F7CD21E1D}"/>
              </a:ext>
            </a:extLst>
          </p:cNvPr>
          <p:cNvSpPr/>
          <p:nvPr/>
        </p:nvSpPr>
        <p:spPr>
          <a:xfrm>
            <a:off x="7438293" y="5852282"/>
            <a:ext cx="4290645" cy="814521"/>
          </a:xfrm>
          <a:prstGeom prst="cloudCallout">
            <a:avLst>
              <a:gd name="adj1" fmla="val -27837"/>
              <a:gd name="adj2" fmla="val -76736"/>
            </a:avLst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002060"/>
                </a:solidFill>
              </a:rPr>
              <a:t>Zie ook Kennisclips en Kennisbank</a:t>
            </a: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FFAC3B84-F84D-4D6C-8137-CD0333D0FD24}"/>
              </a:ext>
            </a:extLst>
          </p:cNvPr>
          <p:cNvSpPr/>
          <p:nvPr/>
        </p:nvSpPr>
        <p:spPr>
          <a:xfrm>
            <a:off x="8018586" y="1477108"/>
            <a:ext cx="3187854" cy="4273061"/>
          </a:xfrm>
          <a:prstGeom prst="roundRect">
            <a:avLst/>
          </a:prstGeom>
          <a:noFill/>
          <a:ln w="19050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7CC9051-A141-4208-8087-E838CA858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8" t="18043" r="19226" b="4072"/>
          <a:stretch/>
        </p:blipFill>
        <p:spPr>
          <a:xfrm>
            <a:off x="0" y="84239"/>
            <a:ext cx="2201084" cy="141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9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AA0B177-42E8-4599-9216-B6129AB89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5" r="20143"/>
          <a:stretch/>
        </p:blipFill>
        <p:spPr>
          <a:xfrm>
            <a:off x="1092488" y="3244334"/>
            <a:ext cx="7049189" cy="2645893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89E77156-DD0A-4F42-B902-A63F3457149F}"/>
              </a:ext>
            </a:extLst>
          </p:cNvPr>
          <p:cNvSpPr txBox="1"/>
          <p:nvPr/>
        </p:nvSpPr>
        <p:spPr>
          <a:xfrm>
            <a:off x="1092488" y="2147437"/>
            <a:ext cx="7049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Stadslogistiek gaat over het goederenvervoer in de (binnen)stad</a:t>
            </a:r>
          </a:p>
          <a:p>
            <a:r>
              <a:rPr lang="nl-NL" dirty="0">
                <a:solidFill>
                  <a:srgbClr val="002060"/>
                </a:solidFill>
              </a:rPr>
              <a:t>Bijvoorbeeld de bevoorrading van winkels en horeca.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92083324-06E5-40CB-A7CD-CC8945A87171}"/>
              </a:ext>
            </a:extLst>
          </p:cNvPr>
          <p:cNvSpPr txBox="1"/>
          <p:nvPr/>
        </p:nvSpPr>
        <p:spPr>
          <a:xfrm>
            <a:off x="8255974" y="883659"/>
            <a:ext cx="320257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Omschrijving en afbakening onderwerp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47FAFA9-C3FD-47B6-A38E-D9F18175126C}"/>
              </a:ext>
            </a:extLst>
          </p:cNvPr>
          <p:cNvSpPr txBox="1"/>
          <p:nvPr/>
        </p:nvSpPr>
        <p:spPr>
          <a:xfrm>
            <a:off x="8273560" y="2285936"/>
            <a:ext cx="31674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Kern vakinhoud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C994246-2CD8-4056-805E-A8327AFF6106}"/>
              </a:ext>
            </a:extLst>
          </p:cNvPr>
          <p:cNvSpPr txBox="1"/>
          <p:nvPr/>
        </p:nvSpPr>
        <p:spPr>
          <a:xfrm>
            <a:off x="8273561" y="3244334"/>
            <a:ext cx="3167406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Specifiek gebied</a:t>
            </a:r>
          </a:p>
          <a:p>
            <a:pPr marL="342900" indent="-342900">
              <a:buAutoNum type="arabicPlain"/>
            </a:pPr>
            <a:r>
              <a:rPr lang="nl-NL" dirty="0">
                <a:solidFill>
                  <a:srgbClr val="002060"/>
                </a:solidFill>
              </a:rPr>
              <a:t>Metropool</a:t>
            </a:r>
          </a:p>
          <a:p>
            <a:pPr marL="342900" indent="-342900">
              <a:buAutoNum type="arabicPlain"/>
            </a:pPr>
            <a:r>
              <a:rPr lang="nl-NL" dirty="0">
                <a:solidFill>
                  <a:srgbClr val="002060"/>
                </a:solidFill>
              </a:rPr>
              <a:t>Grote stad</a:t>
            </a:r>
          </a:p>
          <a:p>
            <a:pPr marL="342900" indent="-342900">
              <a:buAutoNum type="arabicPlain"/>
            </a:pPr>
            <a:r>
              <a:rPr lang="nl-NL" dirty="0">
                <a:solidFill>
                  <a:srgbClr val="002060"/>
                </a:solidFill>
              </a:rPr>
              <a:t>Kleine stad</a:t>
            </a:r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C74113DF-F082-43FE-80A9-751D1A9A49C6}"/>
              </a:ext>
            </a:extLst>
          </p:cNvPr>
          <p:cNvSpPr/>
          <p:nvPr/>
        </p:nvSpPr>
        <p:spPr>
          <a:xfrm>
            <a:off x="845095" y="646740"/>
            <a:ext cx="6875583" cy="1133958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STADSLOGISTIEK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2316F3AA-C5D9-41B4-BB24-1946A0BA9374}"/>
              </a:ext>
            </a:extLst>
          </p:cNvPr>
          <p:cNvSpPr/>
          <p:nvPr/>
        </p:nvSpPr>
        <p:spPr>
          <a:xfrm>
            <a:off x="3135334" y="4124051"/>
            <a:ext cx="2763197" cy="597611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004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6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6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20" grpId="0" animBg="1"/>
      <p:bldP spid="21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AA0B177-42E8-4599-9216-B6129AB89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5" r="20143"/>
          <a:stretch/>
        </p:blipFill>
        <p:spPr>
          <a:xfrm>
            <a:off x="982459" y="3675703"/>
            <a:ext cx="6738219" cy="2645893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1FEA5E57-415E-47C8-B3FE-7ACD8B225EC3}"/>
              </a:ext>
            </a:extLst>
          </p:cNvPr>
          <p:cNvSpPr/>
          <p:nvPr/>
        </p:nvSpPr>
        <p:spPr>
          <a:xfrm>
            <a:off x="1471012" y="2198893"/>
            <a:ext cx="1766046" cy="6062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WINKELS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19EBD9A7-58F7-43D9-9C59-1AE70F9E2815}"/>
              </a:ext>
            </a:extLst>
          </p:cNvPr>
          <p:cNvSpPr/>
          <p:nvPr/>
        </p:nvSpPr>
        <p:spPr>
          <a:xfrm>
            <a:off x="3067240" y="2174250"/>
            <a:ext cx="2084294" cy="61184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BOUW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3DE4E11C-75D7-4E8A-A34B-66430A3E773B}"/>
              </a:ext>
            </a:extLst>
          </p:cNvPr>
          <p:cNvSpPr/>
          <p:nvPr/>
        </p:nvSpPr>
        <p:spPr>
          <a:xfrm>
            <a:off x="4981717" y="2165750"/>
            <a:ext cx="2084294" cy="61184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PAKKETTEN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B7DFDCFE-F6A2-4338-B276-798644BE8355}"/>
              </a:ext>
            </a:extLst>
          </p:cNvPr>
          <p:cNvSpPr/>
          <p:nvPr/>
        </p:nvSpPr>
        <p:spPr>
          <a:xfrm>
            <a:off x="845095" y="646740"/>
            <a:ext cx="6875583" cy="1133958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STADSLOGISTIEK</a:t>
            </a: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B67D32A3-BE84-4EE0-8938-51B3810B667E}"/>
              </a:ext>
            </a:extLst>
          </p:cNvPr>
          <p:cNvSpPr/>
          <p:nvPr/>
        </p:nvSpPr>
        <p:spPr>
          <a:xfrm>
            <a:off x="982459" y="1558599"/>
            <a:ext cx="1766046" cy="73958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RETOUREN/AFVAL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D955A80C-202C-4D0D-89BA-314468DC5297}"/>
              </a:ext>
            </a:extLst>
          </p:cNvPr>
          <p:cNvSpPr/>
          <p:nvPr/>
        </p:nvSpPr>
        <p:spPr>
          <a:xfrm>
            <a:off x="2423504" y="1541663"/>
            <a:ext cx="1640541" cy="73958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HORECA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285C1491-7F48-46A1-A93E-5CB84F20E046}"/>
              </a:ext>
            </a:extLst>
          </p:cNvPr>
          <p:cNvSpPr/>
          <p:nvPr/>
        </p:nvSpPr>
        <p:spPr>
          <a:xfrm>
            <a:off x="3713765" y="1549435"/>
            <a:ext cx="2178596" cy="6891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INSTELLINGEN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807EA27C-A94A-4090-8FC3-069F46BAA9F5}"/>
              </a:ext>
            </a:extLst>
          </p:cNvPr>
          <p:cNvSpPr/>
          <p:nvPr/>
        </p:nvSpPr>
        <p:spPr>
          <a:xfrm>
            <a:off x="5642454" y="1540935"/>
            <a:ext cx="1896033" cy="63331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KANTOREN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181905F-B3B5-4B58-9954-F202FC598D97}"/>
              </a:ext>
            </a:extLst>
          </p:cNvPr>
          <p:cNvSpPr txBox="1"/>
          <p:nvPr/>
        </p:nvSpPr>
        <p:spPr>
          <a:xfrm>
            <a:off x="955071" y="3097485"/>
            <a:ext cx="6875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Wat is de beeldvorming rondom stadlogistiek?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5A4C56E-AEC2-42C6-8897-B4F4BAD3F83C}"/>
              </a:ext>
            </a:extLst>
          </p:cNvPr>
          <p:cNvSpPr txBox="1"/>
          <p:nvPr/>
        </p:nvSpPr>
        <p:spPr>
          <a:xfrm>
            <a:off x="7876894" y="2663653"/>
            <a:ext cx="3925463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Inhoud: </a:t>
            </a:r>
          </a:p>
          <a:p>
            <a:r>
              <a:rPr lang="nl-NL" dirty="0">
                <a:solidFill>
                  <a:srgbClr val="002060"/>
                </a:solidFill>
              </a:rPr>
              <a:t>Kennismaking met de participerende partijen (zie verder: ‘ontvangers’)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AB616E9-0015-4263-AC30-375D133C5A9D}"/>
              </a:ext>
            </a:extLst>
          </p:cNvPr>
          <p:cNvSpPr txBox="1"/>
          <p:nvPr/>
        </p:nvSpPr>
        <p:spPr>
          <a:xfrm>
            <a:off x="7858042" y="1007767"/>
            <a:ext cx="39152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Introductie stadslogistiek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5268AFC-F5D0-4196-890B-B1C81419230B}"/>
              </a:ext>
            </a:extLst>
          </p:cNvPr>
          <p:cNvSpPr txBox="1"/>
          <p:nvPr/>
        </p:nvSpPr>
        <p:spPr>
          <a:xfrm>
            <a:off x="7902418" y="5675265"/>
            <a:ext cx="382645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Lesbrief stadslogistiek</a:t>
            </a: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1. “Stress in de stad</a:t>
            </a:r>
            <a:r>
              <a:rPr lang="nl-NL" dirty="0"/>
              <a:t>”</a:t>
            </a:r>
          </a:p>
        </p:txBody>
      </p:sp>
      <p:sp>
        <p:nvSpPr>
          <p:cNvPr id="14" name="Pijl: omlaag 13">
            <a:extLst>
              <a:ext uri="{FF2B5EF4-FFF2-40B4-BE49-F238E27FC236}">
                <a16:creationId xmlns:a16="http://schemas.microsoft.com/office/drawing/2014/main" id="{02C03F92-3DF9-4ABB-8EDC-F91BF7350847}"/>
              </a:ext>
            </a:extLst>
          </p:cNvPr>
          <p:cNvSpPr/>
          <p:nvPr/>
        </p:nvSpPr>
        <p:spPr>
          <a:xfrm>
            <a:off x="9549353" y="3675704"/>
            <a:ext cx="348791" cy="182012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514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6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1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6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1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8" grpId="0" animBg="1"/>
      <p:bldP spid="9" grpId="0" animBg="1"/>
      <p:bldP spid="10" grpId="0" animBg="1"/>
      <p:bldP spid="3" grpId="0"/>
      <p:bldP spid="4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105D459-9411-469C-8A48-BA0FF383C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87" y="457200"/>
            <a:ext cx="987742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01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AA0B177-42E8-4599-9216-B6129AB89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5" r="20143"/>
          <a:stretch/>
        </p:blipFill>
        <p:spPr>
          <a:xfrm>
            <a:off x="982459" y="3675703"/>
            <a:ext cx="6738219" cy="2645893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1FEA5E57-415E-47C8-B3FE-7ACD8B225EC3}"/>
              </a:ext>
            </a:extLst>
          </p:cNvPr>
          <p:cNvSpPr/>
          <p:nvPr/>
        </p:nvSpPr>
        <p:spPr>
          <a:xfrm>
            <a:off x="1471012" y="2198893"/>
            <a:ext cx="1766046" cy="6062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WINKELS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19EBD9A7-58F7-43D9-9C59-1AE70F9E2815}"/>
              </a:ext>
            </a:extLst>
          </p:cNvPr>
          <p:cNvSpPr/>
          <p:nvPr/>
        </p:nvSpPr>
        <p:spPr>
          <a:xfrm>
            <a:off x="3067240" y="2174250"/>
            <a:ext cx="2084294" cy="61184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BOUW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3DE4E11C-75D7-4E8A-A34B-66430A3E773B}"/>
              </a:ext>
            </a:extLst>
          </p:cNvPr>
          <p:cNvSpPr/>
          <p:nvPr/>
        </p:nvSpPr>
        <p:spPr>
          <a:xfrm>
            <a:off x="4981717" y="2165750"/>
            <a:ext cx="2084294" cy="61184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/>
              <a:t>PAKKETTEN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B7DFDCFE-F6A2-4338-B276-798644BE8355}"/>
              </a:ext>
            </a:extLst>
          </p:cNvPr>
          <p:cNvSpPr/>
          <p:nvPr/>
        </p:nvSpPr>
        <p:spPr>
          <a:xfrm>
            <a:off x="845095" y="646740"/>
            <a:ext cx="6875583" cy="1133958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STADSLOGISTIEK</a:t>
            </a: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B67D32A3-BE84-4EE0-8938-51B3810B667E}"/>
              </a:ext>
            </a:extLst>
          </p:cNvPr>
          <p:cNvSpPr/>
          <p:nvPr/>
        </p:nvSpPr>
        <p:spPr>
          <a:xfrm>
            <a:off x="982459" y="1558599"/>
            <a:ext cx="1766046" cy="73958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RETOUREN/AFVAL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D955A80C-202C-4D0D-89BA-314468DC5297}"/>
              </a:ext>
            </a:extLst>
          </p:cNvPr>
          <p:cNvSpPr/>
          <p:nvPr/>
        </p:nvSpPr>
        <p:spPr>
          <a:xfrm>
            <a:off x="2423504" y="1541663"/>
            <a:ext cx="1640541" cy="73958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HORECA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285C1491-7F48-46A1-A93E-5CB84F20E046}"/>
              </a:ext>
            </a:extLst>
          </p:cNvPr>
          <p:cNvSpPr/>
          <p:nvPr/>
        </p:nvSpPr>
        <p:spPr>
          <a:xfrm>
            <a:off x="3713765" y="1549435"/>
            <a:ext cx="2178596" cy="6891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INSTELLINGEN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807EA27C-A94A-4090-8FC3-069F46BAA9F5}"/>
              </a:ext>
            </a:extLst>
          </p:cNvPr>
          <p:cNvSpPr/>
          <p:nvPr/>
        </p:nvSpPr>
        <p:spPr>
          <a:xfrm>
            <a:off x="5642454" y="1540935"/>
            <a:ext cx="1896033" cy="63331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KANTOREN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181905F-B3B5-4B58-9954-F202FC598D97}"/>
              </a:ext>
            </a:extLst>
          </p:cNvPr>
          <p:cNvSpPr txBox="1"/>
          <p:nvPr/>
        </p:nvSpPr>
        <p:spPr>
          <a:xfrm>
            <a:off x="982460" y="2829754"/>
            <a:ext cx="6875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‘</a:t>
            </a:r>
            <a:r>
              <a:rPr lang="nl-NL" b="1" dirty="0">
                <a:solidFill>
                  <a:srgbClr val="0070C0"/>
                </a:solidFill>
              </a:rPr>
              <a:t>Ontvangers</a:t>
            </a:r>
            <a:r>
              <a:rPr lang="nl-NL" dirty="0"/>
              <a:t>’ </a:t>
            </a:r>
            <a:r>
              <a:rPr lang="nl-NL" dirty="0">
                <a:solidFill>
                  <a:srgbClr val="002060"/>
                </a:solidFill>
              </a:rPr>
              <a:t>in de stad krijgen allerlei</a:t>
            </a:r>
            <a:r>
              <a:rPr lang="nl-NL" dirty="0"/>
              <a:t> </a:t>
            </a:r>
            <a:r>
              <a:rPr lang="nl-NL" b="1" dirty="0">
                <a:solidFill>
                  <a:schemeClr val="accent6">
                    <a:lumMod val="50000"/>
                  </a:schemeClr>
                </a:solidFill>
              </a:rPr>
              <a:t>goederen</a:t>
            </a:r>
            <a:r>
              <a:rPr lang="nl-NL" dirty="0"/>
              <a:t> </a:t>
            </a:r>
            <a:r>
              <a:rPr lang="nl-NL" dirty="0">
                <a:solidFill>
                  <a:srgbClr val="002060"/>
                </a:solidFill>
              </a:rPr>
              <a:t>op een bepaalde </a:t>
            </a:r>
            <a:r>
              <a:rPr lang="nl-NL" b="1" dirty="0">
                <a:solidFill>
                  <a:srgbClr val="7030A0"/>
                </a:solidFill>
              </a:rPr>
              <a:t>manier</a:t>
            </a:r>
            <a:r>
              <a:rPr lang="nl-NL" dirty="0"/>
              <a:t> </a:t>
            </a:r>
            <a:r>
              <a:rPr lang="nl-NL" dirty="0">
                <a:solidFill>
                  <a:srgbClr val="002060"/>
                </a:solidFill>
              </a:rPr>
              <a:t>aangeleverd.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5A4C56E-AEC2-42C6-8897-B4F4BAD3F83C}"/>
              </a:ext>
            </a:extLst>
          </p:cNvPr>
          <p:cNvSpPr txBox="1"/>
          <p:nvPr/>
        </p:nvSpPr>
        <p:spPr>
          <a:xfrm>
            <a:off x="7858042" y="2174250"/>
            <a:ext cx="3925463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Inhoud:  (wijzigende) kenmerken van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ontvangers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leveringswijzen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goederen</a:t>
            </a:r>
          </a:p>
          <a:p>
            <a:r>
              <a:rPr lang="nl-NL" dirty="0">
                <a:solidFill>
                  <a:srgbClr val="002060"/>
                </a:solidFill>
              </a:rPr>
              <a:t>(en dus)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transportmiddelen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AB616E9-0015-4263-AC30-375D133C5A9D}"/>
              </a:ext>
            </a:extLst>
          </p:cNvPr>
          <p:cNvSpPr txBox="1"/>
          <p:nvPr/>
        </p:nvSpPr>
        <p:spPr>
          <a:xfrm>
            <a:off x="7868300" y="1029053"/>
            <a:ext cx="39152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Segmentering stadslogistiek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5268AFC-F5D0-4196-890B-B1C81419230B}"/>
              </a:ext>
            </a:extLst>
          </p:cNvPr>
          <p:cNvSpPr txBox="1"/>
          <p:nvPr/>
        </p:nvSpPr>
        <p:spPr>
          <a:xfrm>
            <a:off x="7907547" y="5398266"/>
            <a:ext cx="3826451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Verken de stadslogistiek</a:t>
            </a: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1.  “Stress in de stad</a:t>
            </a:r>
            <a:r>
              <a:rPr lang="nl-NL" dirty="0"/>
              <a:t>”</a:t>
            </a:r>
            <a:endParaRPr lang="nl-NL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2.  “Wie, wat, waar”</a:t>
            </a:r>
          </a:p>
        </p:txBody>
      </p:sp>
      <p:sp>
        <p:nvSpPr>
          <p:cNvPr id="14" name="Pijl: omlaag 13">
            <a:extLst>
              <a:ext uri="{FF2B5EF4-FFF2-40B4-BE49-F238E27FC236}">
                <a16:creationId xmlns:a16="http://schemas.microsoft.com/office/drawing/2014/main" id="{02C03F92-3DF9-4ABB-8EDC-F91BF7350847}"/>
              </a:ext>
            </a:extLst>
          </p:cNvPr>
          <p:cNvSpPr/>
          <p:nvPr/>
        </p:nvSpPr>
        <p:spPr>
          <a:xfrm>
            <a:off x="9629426" y="3959571"/>
            <a:ext cx="226243" cy="135746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kstballon: rechthoek met afgeronde hoeken 17">
            <a:extLst>
              <a:ext uri="{FF2B5EF4-FFF2-40B4-BE49-F238E27FC236}">
                <a16:creationId xmlns:a16="http://schemas.microsoft.com/office/drawing/2014/main" id="{5E8ECDD2-6CF7-40E3-9868-7AAAE0121719}"/>
              </a:ext>
            </a:extLst>
          </p:cNvPr>
          <p:cNvSpPr/>
          <p:nvPr/>
        </p:nvSpPr>
        <p:spPr>
          <a:xfrm>
            <a:off x="4282886" y="3108538"/>
            <a:ext cx="3275159" cy="640923"/>
          </a:xfrm>
          <a:prstGeom prst="wedgeRoundRectCallout">
            <a:avLst>
              <a:gd name="adj1" fmla="val -115207"/>
              <a:gd name="adj2" fmla="val -48129"/>
              <a:gd name="adj3" fmla="val 16667"/>
            </a:avLst>
          </a:prstGeom>
          <a:solidFill>
            <a:schemeClr val="accent4">
              <a:lumMod val="60000"/>
              <a:lumOff val="40000"/>
              <a:alpha val="31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Vers, Vlug, Volledig, Voorspelbaar, Veilig, Voordelig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0C8667B-3910-4FC9-B6C7-F615A99A6B67}"/>
              </a:ext>
            </a:extLst>
          </p:cNvPr>
          <p:cNvSpPr txBox="1"/>
          <p:nvPr/>
        </p:nvSpPr>
        <p:spPr>
          <a:xfrm rot="19569887">
            <a:off x="9777046" y="2805111"/>
            <a:ext cx="1582616" cy="369332"/>
          </a:xfrm>
          <a:prstGeom prst="rect">
            <a:avLst/>
          </a:prstGeom>
          <a:noFill/>
          <a:ln w="28575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“klantwaarde”</a:t>
            </a:r>
          </a:p>
        </p:txBody>
      </p:sp>
    </p:spTree>
    <p:extLst>
      <p:ext uri="{BB962C8B-B14F-4D97-AF65-F5344CB8AC3E}">
        <p14:creationId xmlns:p14="http://schemas.microsoft.com/office/powerpoint/2010/main" val="193185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6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6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7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7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7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7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27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27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8" grpId="0" animBg="1"/>
      <p:bldP spid="9" grpId="0" animBg="1"/>
      <p:bldP spid="10" grpId="0" animBg="1"/>
      <p:bldP spid="3" grpId="0"/>
      <p:bldP spid="4" grpId="0" animBg="1"/>
      <p:bldP spid="12" grpId="0" animBg="1"/>
      <p:bldP spid="14" grpId="0" animBg="1"/>
      <p:bldP spid="18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AA0B177-42E8-4599-9216-B6129AB89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5" r="20143"/>
          <a:stretch/>
        </p:blipFill>
        <p:spPr>
          <a:xfrm>
            <a:off x="922352" y="3321295"/>
            <a:ext cx="7049189" cy="2645893"/>
          </a:xfrm>
          <a:prstGeom prst="rect">
            <a:avLst/>
          </a:prstGeom>
        </p:spPr>
      </p:pic>
      <p:sp>
        <p:nvSpPr>
          <p:cNvPr id="19" name="Ovaal 18">
            <a:extLst>
              <a:ext uri="{FF2B5EF4-FFF2-40B4-BE49-F238E27FC236}">
                <a16:creationId xmlns:a16="http://schemas.microsoft.com/office/drawing/2014/main" id="{C921BBF3-36D5-4B01-A8CC-EF89AE7E2476}"/>
              </a:ext>
            </a:extLst>
          </p:cNvPr>
          <p:cNvSpPr/>
          <p:nvPr/>
        </p:nvSpPr>
        <p:spPr>
          <a:xfrm>
            <a:off x="3028546" y="4158327"/>
            <a:ext cx="2836800" cy="4859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1749211-C6CA-4F63-B6FE-BC165A2AF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41" y="569013"/>
            <a:ext cx="7239000" cy="2238375"/>
          </a:xfrm>
          <a:prstGeom prst="rect">
            <a:avLst/>
          </a:prstGeom>
        </p:spPr>
      </p:pic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F496C17D-A4DD-4DDB-AA00-84BB3CB6B548}"/>
              </a:ext>
            </a:extLst>
          </p:cNvPr>
          <p:cNvCxnSpPr/>
          <p:nvPr/>
        </p:nvCxnSpPr>
        <p:spPr>
          <a:xfrm>
            <a:off x="2611225" y="2630078"/>
            <a:ext cx="1640264" cy="1772240"/>
          </a:xfrm>
          <a:prstGeom prst="line">
            <a:avLst/>
          </a:prstGeom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3A2570B3-B970-4929-B74F-A99ED5D3DB87}"/>
              </a:ext>
            </a:extLst>
          </p:cNvPr>
          <p:cNvCxnSpPr>
            <a:cxnSpLocks/>
          </p:cNvCxnSpPr>
          <p:nvPr/>
        </p:nvCxnSpPr>
        <p:spPr>
          <a:xfrm>
            <a:off x="4446946" y="2582742"/>
            <a:ext cx="66218" cy="1818542"/>
          </a:xfrm>
          <a:prstGeom prst="line">
            <a:avLst/>
          </a:prstGeom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D7A0A12C-1E24-4F59-AC5D-5CD1E918EC33}"/>
              </a:ext>
            </a:extLst>
          </p:cNvPr>
          <p:cNvCxnSpPr>
            <a:cxnSpLocks/>
          </p:cNvCxnSpPr>
          <p:nvPr/>
        </p:nvCxnSpPr>
        <p:spPr>
          <a:xfrm flipH="1">
            <a:off x="4821351" y="2582742"/>
            <a:ext cx="1461316" cy="1818542"/>
          </a:xfrm>
          <a:prstGeom prst="line">
            <a:avLst/>
          </a:prstGeom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18B90B4F-A9C7-434B-B5FA-3291074C4E2C}"/>
              </a:ext>
            </a:extLst>
          </p:cNvPr>
          <p:cNvCxnSpPr>
            <a:cxnSpLocks/>
          </p:cNvCxnSpPr>
          <p:nvPr/>
        </p:nvCxnSpPr>
        <p:spPr>
          <a:xfrm>
            <a:off x="3431357" y="2042230"/>
            <a:ext cx="978575" cy="2359054"/>
          </a:xfrm>
          <a:prstGeom prst="line">
            <a:avLst/>
          </a:prstGeom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BD5A45B6-DB15-4E5C-A438-E6F13315BCA0}"/>
              </a:ext>
            </a:extLst>
          </p:cNvPr>
          <p:cNvCxnSpPr>
            <a:cxnSpLocks/>
          </p:cNvCxnSpPr>
          <p:nvPr/>
        </p:nvCxnSpPr>
        <p:spPr>
          <a:xfrm flipH="1">
            <a:off x="4671607" y="2042230"/>
            <a:ext cx="538308" cy="2359054"/>
          </a:xfrm>
          <a:prstGeom prst="line">
            <a:avLst/>
          </a:prstGeom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F3467E54-AF18-456A-A8B2-6F1AFDEFA016}"/>
              </a:ext>
            </a:extLst>
          </p:cNvPr>
          <p:cNvCxnSpPr>
            <a:cxnSpLocks/>
          </p:cNvCxnSpPr>
          <p:nvPr/>
        </p:nvCxnSpPr>
        <p:spPr>
          <a:xfrm>
            <a:off x="1538473" y="2130458"/>
            <a:ext cx="2601330" cy="2270826"/>
          </a:xfrm>
          <a:prstGeom prst="line">
            <a:avLst/>
          </a:prstGeom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EA1B2D39-B5D8-47F6-80A1-EA54052B799C}"/>
              </a:ext>
            </a:extLst>
          </p:cNvPr>
          <p:cNvCxnSpPr>
            <a:cxnSpLocks/>
          </p:cNvCxnSpPr>
          <p:nvPr/>
        </p:nvCxnSpPr>
        <p:spPr>
          <a:xfrm flipH="1">
            <a:off x="5030258" y="2042230"/>
            <a:ext cx="2433988" cy="2377365"/>
          </a:xfrm>
          <a:prstGeom prst="line">
            <a:avLst/>
          </a:prstGeom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kstvak 42">
            <a:extLst>
              <a:ext uri="{FF2B5EF4-FFF2-40B4-BE49-F238E27FC236}">
                <a16:creationId xmlns:a16="http://schemas.microsoft.com/office/drawing/2014/main" id="{3A519064-B0E8-47AD-8E2B-8E2F5F0FF97F}"/>
              </a:ext>
            </a:extLst>
          </p:cNvPr>
          <p:cNvSpPr txBox="1"/>
          <p:nvPr/>
        </p:nvSpPr>
        <p:spPr>
          <a:xfrm>
            <a:off x="8031833" y="1058968"/>
            <a:ext cx="385920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 ‘Impact logistiek op de stad ‘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2D19E436-1287-4CBE-8FE6-B380BD6DB2C5}"/>
              </a:ext>
            </a:extLst>
          </p:cNvPr>
          <p:cNvSpPr txBox="1"/>
          <p:nvPr/>
        </p:nvSpPr>
        <p:spPr>
          <a:xfrm>
            <a:off x="7983683" y="2174250"/>
            <a:ext cx="3885932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Inhoud: (wijzigende) problemen met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ruimtebeslag (congestie/tijdsverlies)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veiligheid/ongevallen/schade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geluidshinder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luchtkwaliteit (fijnstof, PM10; CO2; </a:t>
            </a:r>
            <a:r>
              <a:rPr lang="nl-NL" dirty="0" err="1">
                <a:solidFill>
                  <a:srgbClr val="002060"/>
                </a:solidFill>
              </a:rPr>
              <a:t>NOx</a:t>
            </a:r>
            <a:r>
              <a:rPr lang="nl-NL" dirty="0">
                <a:solidFill>
                  <a:srgbClr val="002060"/>
                </a:solidFill>
              </a:rPr>
              <a:t>…)</a:t>
            </a:r>
          </a:p>
        </p:txBody>
      </p:sp>
      <p:sp>
        <p:nvSpPr>
          <p:cNvPr id="45" name="Pijl: omlaag 44">
            <a:extLst>
              <a:ext uri="{FF2B5EF4-FFF2-40B4-BE49-F238E27FC236}">
                <a16:creationId xmlns:a16="http://schemas.microsoft.com/office/drawing/2014/main" id="{8C9A62ED-8671-4B2C-B1ED-457EA9F81248}"/>
              </a:ext>
            </a:extLst>
          </p:cNvPr>
          <p:cNvSpPr/>
          <p:nvPr/>
        </p:nvSpPr>
        <p:spPr>
          <a:xfrm>
            <a:off x="9848313" y="3651578"/>
            <a:ext cx="226243" cy="135746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25B61809-BB1D-4DF4-8998-6229478C98B0}"/>
              </a:ext>
            </a:extLst>
          </p:cNvPr>
          <p:cNvSpPr txBox="1"/>
          <p:nvPr/>
        </p:nvSpPr>
        <p:spPr>
          <a:xfrm>
            <a:off x="8147101" y="5043858"/>
            <a:ext cx="3722514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Lesbrief Stadslogistiek</a:t>
            </a: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1.  “Stress in de stad</a:t>
            </a:r>
            <a:r>
              <a:rPr lang="nl-NL" dirty="0"/>
              <a:t>”</a:t>
            </a:r>
            <a:endParaRPr lang="nl-NL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2.  “Wie, wat, waar”</a:t>
            </a:r>
          </a:p>
        </p:txBody>
      </p:sp>
      <p:sp>
        <p:nvSpPr>
          <p:cNvPr id="17" name="Tekstballon: rechthoek met afgeronde hoeken 16">
            <a:extLst>
              <a:ext uri="{FF2B5EF4-FFF2-40B4-BE49-F238E27FC236}">
                <a16:creationId xmlns:a16="http://schemas.microsoft.com/office/drawing/2014/main" id="{1AC34BFC-2C14-40EA-BA22-4DC12AED708A}"/>
              </a:ext>
            </a:extLst>
          </p:cNvPr>
          <p:cNvSpPr/>
          <p:nvPr/>
        </p:nvSpPr>
        <p:spPr>
          <a:xfrm>
            <a:off x="5568566" y="3650113"/>
            <a:ext cx="2402974" cy="1265077"/>
          </a:xfrm>
          <a:prstGeom prst="wedgeRoundRectCallout">
            <a:avLst>
              <a:gd name="adj1" fmla="val -93933"/>
              <a:gd name="adj2" fmla="val 12601"/>
              <a:gd name="adj3" fmla="val 16667"/>
            </a:avLst>
          </a:prstGeom>
          <a:solidFill>
            <a:schemeClr val="accent4">
              <a:lumMod val="60000"/>
              <a:lumOff val="40000"/>
              <a:alpha val="31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160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Problemen</a:t>
            </a:r>
          </a:p>
          <a:p>
            <a:pPr algn="ctr"/>
            <a:r>
              <a:rPr lang="nl-NL" sz="16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vol, veel, vies, vervelend, gevaarlijk</a:t>
            </a:r>
          </a:p>
          <a:p>
            <a:pPr algn="ctr"/>
            <a:r>
              <a:rPr lang="nl-NL" sz="160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Vraagstukken</a:t>
            </a:r>
          </a:p>
        </p:txBody>
      </p:sp>
    </p:spTree>
    <p:extLst>
      <p:ext uri="{BB962C8B-B14F-4D97-AF65-F5344CB8AC3E}">
        <p14:creationId xmlns:p14="http://schemas.microsoft.com/office/powerpoint/2010/main" val="91453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4" grpId="0" animBg="1"/>
      <p:bldP spid="45" grpId="0" animBg="1"/>
      <p:bldP spid="47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6DD71E4-F5F1-435F-BB61-C60F1048E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238125"/>
            <a:ext cx="1125855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7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D61C3009-45FF-4412-860D-4E0073185BB4}"/>
              </a:ext>
            </a:extLst>
          </p:cNvPr>
          <p:cNvSpPr txBox="1"/>
          <p:nvPr/>
        </p:nvSpPr>
        <p:spPr>
          <a:xfrm>
            <a:off x="8052987" y="639838"/>
            <a:ext cx="382645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 </a:t>
            </a:r>
            <a:r>
              <a:rPr lang="nl-NL" i="1" dirty="0">
                <a:solidFill>
                  <a:srgbClr val="002060"/>
                </a:solidFill>
              </a:rPr>
              <a:t>‘</a:t>
            </a:r>
            <a:r>
              <a:rPr lang="nl-NL" dirty="0">
                <a:solidFill>
                  <a:srgbClr val="002060"/>
                </a:solidFill>
              </a:rPr>
              <a:t>historie/achtergrond stadslogistiek ‘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DF39421-BD79-4EBD-AA91-7339BE996207}"/>
              </a:ext>
            </a:extLst>
          </p:cNvPr>
          <p:cNvSpPr txBox="1"/>
          <p:nvPr/>
        </p:nvSpPr>
        <p:spPr>
          <a:xfrm>
            <a:off x="8074532" y="1142972"/>
            <a:ext cx="382645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Inhoud: kenmerken ruimte binnenstad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3864BF2F-AA57-4414-95D7-42DB38B316B7}"/>
              </a:ext>
            </a:extLst>
          </p:cNvPr>
          <p:cNvSpPr/>
          <p:nvPr/>
        </p:nvSpPr>
        <p:spPr>
          <a:xfrm>
            <a:off x="845092" y="354190"/>
            <a:ext cx="6875583" cy="1133958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STADSLOGISTIEK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E036A45-FAFE-41D6-8539-7FF4F3D43779}"/>
              </a:ext>
            </a:extLst>
          </p:cNvPr>
          <p:cNvSpPr txBox="1"/>
          <p:nvPr/>
        </p:nvSpPr>
        <p:spPr>
          <a:xfrm>
            <a:off x="8107542" y="5375987"/>
            <a:ext cx="381382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Lesbrief Stadslogistiek</a:t>
            </a: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3.  “Fout Verleden”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48DAC0F-C891-453F-A02E-54F5909D1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92" y="4645687"/>
            <a:ext cx="7049189" cy="137663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B9B83BA-B1AD-44AD-AD72-C163063B7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91" y="3144120"/>
            <a:ext cx="7049189" cy="134716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1E7C460-9021-4DE2-A70A-8F5EE72C2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92" y="1642553"/>
            <a:ext cx="7049189" cy="1347162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3BD1F1CD-7510-4151-B873-A3181EB8BD49}"/>
              </a:ext>
            </a:extLst>
          </p:cNvPr>
          <p:cNvSpPr txBox="1"/>
          <p:nvPr/>
        </p:nvSpPr>
        <p:spPr>
          <a:xfrm>
            <a:off x="8093918" y="1661608"/>
            <a:ext cx="3826451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Logistieke activiteiten</a:t>
            </a:r>
          </a:p>
          <a:p>
            <a:r>
              <a:rPr lang="nl-NL" sz="1600" i="1" dirty="0">
                <a:solidFill>
                  <a:srgbClr val="002060"/>
                </a:solidFill>
              </a:rPr>
              <a:t>transport, opslag en handling</a:t>
            </a:r>
          </a:p>
          <a:p>
            <a:r>
              <a:rPr lang="nl-NL" sz="1600" i="1" dirty="0">
                <a:solidFill>
                  <a:srgbClr val="002060"/>
                </a:solidFill>
              </a:rPr>
              <a:t>door en voor allerlei partijen</a:t>
            </a:r>
          </a:p>
          <a:p>
            <a:r>
              <a:rPr lang="nl-NL" sz="1600" dirty="0">
                <a:solidFill>
                  <a:srgbClr val="002060"/>
                </a:solidFill>
              </a:rPr>
              <a:t>stedelijke ruimtelijke </a:t>
            </a:r>
            <a:r>
              <a:rPr lang="nl-NL" sz="1600" u="sng" dirty="0">
                <a:solidFill>
                  <a:srgbClr val="002060"/>
                </a:solidFill>
              </a:rPr>
              <a:t>interactie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FB4D14E-18D8-4D4D-9082-99F082939269}"/>
              </a:ext>
            </a:extLst>
          </p:cNvPr>
          <p:cNvSpPr txBox="1"/>
          <p:nvPr/>
        </p:nvSpPr>
        <p:spPr>
          <a:xfrm>
            <a:off x="8107542" y="3144120"/>
            <a:ext cx="3771896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Ruimtelijke ontwikkelingen</a:t>
            </a:r>
          </a:p>
          <a:p>
            <a:r>
              <a:rPr lang="nl-NL" sz="1600" i="1" dirty="0">
                <a:solidFill>
                  <a:srgbClr val="002060"/>
                </a:solidFill>
              </a:rPr>
              <a:t>diverse, unieke, complexe ruimtelijke   patronen door de tijd heen</a:t>
            </a:r>
          </a:p>
          <a:p>
            <a:r>
              <a:rPr lang="nl-NL" sz="1600" dirty="0">
                <a:solidFill>
                  <a:srgbClr val="002060"/>
                </a:solidFill>
              </a:rPr>
              <a:t>stedelijke ruimtelijke </a:t>
            </a:r>
            <a:r>
              <a:rPr lang="nl-NL" sz="1600" u="sng" dirty="0">
                <a:solidFill>
                  <a:srgbClr val="002060"/>
                </a:solidFill>
              </a:rPr>
              <a:t>structuur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BA410A1-CBE9-4939-9E61-5B00738E4243}"/>
              </a:ext>
            </a:extLst>
          </p:cNvPr>
          <p:cNvSpPr txBox="1"/>
          <p:nvPr/>
        </p:nvSpPr>
        <p:spPr>
          <a:xfrm>
            <a:off x="8093918" y="4626632"/>
            <a:ext cx="3826451" cy="6155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002060"/>
                </a:solidFill>
              </a:rPr>
              <a:t>Fysieke werkelijkheid</a:t>
            </a:r>
          </a:p>
          <a:p>
            <a:r>
              <a:rPr lang="nl-NL" sz="1600" dirty="0">
                <a:solidFill>
                  <a:srgbClr val="002060"/>
                </a:solidFill>
              </a:rPr>
              <a:t>stedelijke </a:t>
            </a:r>
            <a:r>
              <a:rPr lang="nl-NL" sz="1600" u="sng" dirty="0">
                <a:solidFill>
                  <a:srgbClr val="002060"/>
                </a:solidFill>
              </a:rPr>
              <a:t>vorm </a:t>
            </a:r>
            <a:r>
              <a:rPr lang="nl-NL" sz="1600" dirty="0">
                <a:solidFill>
                  <a:srgbClr val="002060"/>
                </a:solidFill>
              </a:rPr>
              <a:t>en grondgebruik</a:t>
            </a:r>
          </a:p>
        </p:txBody>
      </p:sp>
      <p:sp>
        <p:nvSpPr>
          <p:cNvPr id="16" name="Pijl: omlaag 15">
            <a:extLst>
              <a:ext uri="{FF2B5EF4-FFF2-40B4-BE49-F238E27FC236}">
                <a16:creationId xmlns:a16="http://schemas.microsoft.com/office/drawing/2014/main" id="{22FEC045-BDA2-4B51-806B-E71963579CAB}"/>
              </a:ext>
            </a:extLst>
          </p:cNvPr>
          <p:cNvSpPr/>
          <p:nvPr/>
        </p:nvSpPr>
        <p:spPr>
          <a:xfrm>
            <a:off x="11421208" y="2171700"/>
            <a:ext cx="298938" cy="335866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70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1817</TotalTime>
  <Words>510</Words>
  <Application>Microsoft Office PowerPoint</Application>
  <PresentationFormat>Breedbeeld</PresentationFormat>
  <Paragraphs>146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Tjerk de Vries</dc:creator>
  <cp:lastModifiedBy>Tjerk de Vries</cp:lastModifiedBy>
  <cp:revision>45</cp:revision>
  <dcterms:created xsi:type="dcterms:W3CDTF">2021-10-18T07:24:33Z</dcterms:created>
  <dcterms:modified xsi:type="dcterms:W3CDTF">2022-01-12T14:09:08Z</dcterms:modified>
</cp:coreProperties>
</file>